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3"/>
  </p:notesMasterIdLst>
  <p:sldIdLst>
    <p:sldId id="256" r:id="rId2"/>
    <p:sldId id="263" r:id="rId3"/>
    <p:sldId id="268" r:id="rId4"/>
    <p:sldId id="261" r:id="rId5"/>
    <p:sldId id="282" r:id="rId6"/>
    <p:sldId id="278" r:id="rId7"/>
    <p:sldId id="281" r:id="rId8"/>
    <p:sldId id="272" r:id="rId9"/>
    <p:sldId id="280" r:id="rId10"/>
    <p:sldId id="265" r:id="rId11"/>
    <p:sldId id="277" r:id="rId12"/>
  </p:sldIdLst>
  <p:sldSz cx="9144000" cy="5143500" type="screen16x9"/>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78" autoAdjust="0"/>
    <p:restoredTop sz="87621" autoAdjust="0"/>
  </p:normalViewPr>
  <p:slideViewPr>
    <p:cSldViewPr>
      <p:cViewPr varScale="1">
        <p:scale>
          <a:sx n="153" d="100"/>
          <a:sy n="153" d="100"/>
        </p:scale>
        <p:origin x="288" y="19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extLst/>
          </a:lstStyle>
          <a:p>
            <a:fld id="{A8ADFD5B-A66C-449C-B6E8-FB716D07777D}" type="datetimeFigureOut">
              <a:rPr lang="en-US" smtClean="0"/>
              <a:pPr/>
              <a:t>4/17/2018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extLst/>
          </a:lstStyle>
          <a:p>
            <a:fld id="{CA5D3BF3-D352-46FC-8343-31F56E6730EA}" type="slidenum">
              <a:rPr lang="en-US" smtClean="0"/>
              <a:pPr/>
              <a:t>‹#›</a:t>
            </a:fld>
            <a:endParaRPr lang="en-US"/>
          </a:p>
        </p:txBody>
      </p:sp>
    </p:spTree>
    <p:extLst>
      <p:ext uri="{BB962C8B-B14F-4D97-AF65-F5344CB8AC3E}">
        <p14:creationId xmlns:p14="http://schemas.microsoft.com/office/powerpoint/2010/main" val="3516679089"/>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CA5D3BF3-D352-46FC-8343-31F56E6730EA}"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CA5D3BF3-D352-46FC-8343-31F56E6730EA}"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a:xfrm>
            <a:off x="0" y="4478274"/>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9144" y="4539996"/>
            <a:ext cx="2249424"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1" name="Rectangle 10"/>
          <p:cNvSpPr/>
          <p:nvPr/>
        </p:nvSpPr>
        <p:spPr>
          <a:xfrm>
            <a:off x="2359152" y="4533138"/>
            <a:ext cx="6784848"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Subtitle 8"/>
          <p:cNvSpPr>
            <a:spLocks noGrp="1"/>
          </p:cNvSpPr>
          <p:nvPr>
            <p:ph type="subTitle" idx="1"/>
          </p:nvPr>
        </p:nvSpPr>
        <p:spPr>
          <a:xfrm>
            <a:off x="2362200" y="4537528"/>
            <a:ext cx="6515100" cy="514350"/>
          </a:xfrm>
        </p:spPr>
        <p:txBody>
          <a:bodyPr anchor="ctr"/>
          <a:lstStyle>
            <a:lvl1pPr marL="0" indent="0" algn="l">
              <a:buNone/>
              <a:defRPr sz="28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dirty="0"/>
          </a:p>
        </p:txBody>
      </p:sp>
      <p:sp>
        <p:nvSpPr>
          <p:cNvPr id="28" name="Date Placeholder 27"/>
          <p:cNvSpPr>
            <a:spLocks noGrp="1"/>
          </p:cNvSpPr>
          <p:nvPr>
            <p:ph type="dt" sz="half" idx="10"/>
          </p:nvPr>
        </p:nvSpPr>
        <p:spPr>
          <a:xfrm>
            <a:off x="76200" y="4551524"/>
            <a:ext cx="2057400" cy="514350"/>
          </a:xfrm>
        </p:spPr>
        <p:txBody>
          <a:bodyPr>
            <a:noAutofit/>
          </a:bodyPr>
          <a:lstStyle>
            <a:lvl1pPr algn="ctr">
              <a:defRPr sz="2000">
                <a:solidFill>
                  <a:srgbClr val="FFFFFF"/>
                </a:solidFill>
              </a:defRPr>
            </a:lvl1pPr>
            <a:extLst/>
          </a:lstStyle>
          <a:p>
            <a:pPr algn="ctr"/>
            <a:fld id="{047E157E-8DCB-4F70-A0AF-5EB586A91DD4}" type="datetime1">
              <a:rPr lang="en-US" smtClean="0">
                <a:solidFill>
                  <a:srgbClr val="FFFFFF"/>
                </a:solidFill>
              </a:rPr>
              <a:pPr algn="ctr"/>
              <a:t>4/17/2018</a:t>
            </a:fld>
            <a:endParaRPr lang="en-US" sz="2000" dirty="0">
              <a:solidFill>
                <a:srgbClr val="FFFFFF"/>
              </a:solidFill>
            </a:endParaRPr>
          </a:p>
        </p:txBody>
      </p:sp>
      <p:sp>
        <p:nvSpPr>
          <p:cNvPr id="17" name="Footer Placeholder 16"/>
          <p:cNvSpPr>
            <a:spLocks noGrp="1"/>
          </p:cNvSpPr>
          <p:nvPr>
            <p:ph type="ftr" sz="quarter" idx="11"/>
          </p:nvPr>
        </p:nvSpPr>
        <p:spPr>
          <a:xfrm>
            <a:off x="2085393" y="177404"/>
            <a:ext cx="5867400" cy="273844"/>
          </a:xfrm>
        </p:spPr>
        <p:txBody>
          <a:bodyPr/>
          <a:lstStyle>
            <a:lvl1pPr algn="r">
              <a:defRPr>
                <a:solidFill>
                  <a:schemeClr val="tx2"/>
                </a:solidFill>
              </a:defRPr>
            </a:lvl1pPr>
            <a:extLst/>
          </a:lstStyle>
          <a:p>
            <a:pPr algn="r"/>
            <a:endParaRPr lang="en-US" dirty="0">
              <a:solidFill>
                <a:schemeClr val="tx2"/>
              </a:solidFill>
            </a:endParaRPr>
          </a:p>
        </p:txBody>
      </p:sp>
      <p:sp>
        <p:nvSpPr>
          <p:cNvPr id="29" name="Slide Number Placeholder 28"/>
          <p:cNvSpPr>
            <a:spLocks noGrp="1"/>
          </p:cNvSpPr>
          <p:nvPr>
            <p:ph type="sldNum" sz="quarter" idx="12"/>
          </p:nvPr>
        </p:nvSpPr>
        <p:spPr>
          <a:xfrm>
            <a:off x="8001000" y="171450"/>
            <a:ext cx="838200" cy="285750"/>
          </a:xfrm>
        </p:spPr>
        <p:txBody>
          <a:bodyPr/>
          <a:lstStyle>
            <a:lvl1pPr>
              <a:defRPr>
                <a:solidFill>
                  <a:schemeClr val="tx2"/>
                </a:solidFill>
              </a:defRPr>
            </a:lvl1pPr>
            <a:extLst/>
          </a:lstStyle>
          <a:p>
            <a:fld id="{8F82E0A0-C266-4798-8C8F-B9F91E9DA37E}" type="slidenum">
              <a:rPr lang="en-US" smtClean="0">
                <a:solidFill>
                  <a:schemeClr val="tx2"/>
                </a:solidFill>
              </a:rPr>
              <a:pPr/>
              <a:t>‹#›</a:t>
            </a:fld>
            <a:endParaRPr lang="en-US" dirty="0">
              <a:solidFill>
                <a:schemeClr val="tx2"/>
              </a:solidFill>
            </a:endParaRPr>
          </a:p>
        </p:txBody>
      </p:sp>
      <p:sp>
        <p:nvSpPr>
          <p:cNvPr id="12" name="Rectangle 11"/>
          <p:cNvSpPr>
            <a:spLocks noGrp="1"/>
          </p:cNvSpPr>
          <p:nvPr>
            <p:ph type="title"/>
          </p:nvPr>
        </p:nvSpPr>
        <p:spPr>
          <a:xfrm>
            <a:off x="2362200" y="2343150"/>
            <a:ext cx="6477000" cy="2038350"/>
          </a:xfrm>
        </p:spPr>
        <p:txBody>
          <a:bodyPr rtlCol="0" anchor="b"/>
          <a:lstStyle>
            <a:lvl1pPr>
              <a:defRPr cap="all" baseline="0"/>
            </a:lvl1pPr>
            <a:extLst/>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smtClean="0"/>
              <a:t>Click to edit Master title style</a:t>
            </a:r>
            <a:endParaRPr lang="en-US" dirty="0"/>
          </a:p>
        </p:txBody>
      </p:sp>
      <p:sp>
        <p:nvSpPr>
          <p:cNvPr id="3" name="Rectangle 2"/>
          <p:cNvSpPr>
            <a:spLocks noGrp="1"/>
          </p:cNvSpPr>
          <p:nvPr>
            <p:ph type="dt" sz="half" idx="10"/>
          </p:nvPr>
        </p:nvSpPr>
        <p:spPr/>
        <p:txBody>
          <a:bodyPr/>
          <a:lstStyle/>
          <a:p>
            <a:fld id="{E4606EA6-EFEA-4C30-9264-4F9291A5780D}" type="datetime1">
              <a:rPr lang="en-US" smtClean="0"/>
              <a:pPr/>
              <a:t>4/17/2018</a:t>
            </a:fld>
            <a:endParaRPr lang="en-US"/>
          </a:p>
        </p:txBody>
      </p:sp>
      <p:sp>
        <p:nvSpPr>
          <p:cNvPr id="4" name="Rectangle 3"/>
          <p:cNvSpPr>
            <a:spLocks noGrp="1"/>
          </p:cNvSpPr>
          <p:nvPr>
            <p:ph type="ftr" sz="quarter" idx="11"/>
          </p:nvPr>
        </p:nvSpPr>
        <p:spPr/>
        <p:txBody>
          <a:bodyPr/>
          <a:lstStyle/>
          <a:p>
            <a:endParaRPr lang="en-US"/>
          </a:p>
        </p:txBody>
      </p:sp>
      <p:sp>
        <p:nvSpPr>
          <p:cNvPr id="5" name="Rectangle 4"/>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
        <p:nvSpPr>
          <p:cNvPr id="7" name="Rectangle 6"/>
          <p:cNvSpPr>
            <a:spLocks noGrp="1"/>
          </p:cNvSpPr>
          <p:nvPr>
            <p:ph sz="quarter" idx="13"/>
          </p:nvPr>
        </p:nvSpPr>
        <p:spPr>
          <a:xfrm>
            <a:off x="609600" y="1352550"/>
            <a:ext cx="8153400" cy="3276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057400"/>
            <a:ext cx="7123113" cy="1254919"/>
          </a:xfrm>
        </p:spPr>
        <p:txBody>
          <a:bodyPr anchor="t"/>
          <a:lstStyle>
            <a:lvl1pPr>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7" name="Rectangle 6"/>
          <p:cNvSpPr/>
          <p:nvPr/>
        </p:nvSpPr>
        <p:spPr>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200150"/>
            <a:ext cx="1295400" cy="7429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1371600" y="1200150"/>
            <a:ext cx="7772400" cy="7429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hasCustomPrompt="1"/>
          </p:nvPr>
        </p:nvSpPr>
        <p:spPr>
          <a:xfrm>
            <a:off x="1371600" y="1200150"/>
            <a:ext cx="7620000" cy="742950"/>
          </a:xfrm>
        </p:spPr>
        <p:txBody>
          <a:bodyPr/>
          <a:lstStyle>
            <a:lvl1pPr algn="l">
              <a:buNone/>
              <a:defRPr sz="4400" b="0" cap="none">
                <a:solidFill>
                  <a:srgbClr val="FFFFFF"/>
                </a:solidFill>
              </a:defRPr>
            </a:lvl1pPr>
            <a:extLst/>
          </a:lstStyle>
          <a:p>
            <a:r>
              <a:rPr lang="en-US" dirty="0" smtClean="0"/>
              <a:t>Click to edit master title style</a:t>
            </a:r>
            <a:endParaRPr lang="en-US" dirty="0"/>
          </a:p>
        </p:txBody>
      </p:sp>
      <p:sp>
        <p:nvSpPr>
          <p:cNvPr id="12" name="Date Placeholder 11"/>
          <p:cNvSpPr>
            <a:spLocks noGrp="1"/>
          </p:cNvSpPr>
          <p:nvPr>
            <p:ph type="dt" sz="half" idx="10"/>
          </p:nvPr>
        </p:nvSpPr>
        <p:spPr/>
        <p:txBody>
          <a:bodyPr/>
          <a:lstStyle/>
          <a:p>
            <a:fld id="{6FCF9F07-3BC7-4570-B054-79111B0A380C}" type="datetime1">
              <a:rPr lang="en-US" smtClean="0"/>
              <a:pPr/>
              <a:t>4/17/2018</a:t>
            </a:fld>
            <a:endParaRPr lang="en-US"/>
          </a:p>
        </p:txBody>
      </p:sp>
      <p:sp>
        <p:nvSpPr>
          <p:cNvPr id="13" name="Slide Number Placeholder 12"/>
          <p:cNvSpPr>
            <a:spLocks noGrp="1"/>
          </p:cNvSpPr>
          <p:nvPr>
            <p:ph type="sldNum" sz="quarter" idx="11"/>
          </p:nvPr>
        </p:nvSpPr>
        <p:spPr>
          <a:xfrm>
            <a:off x="0" y="1314450"/>
            <a:ext cx="1295400" cy="526257"/>
          </a:xfrm>
        </p:spPr>
        <p:txBody>
          <a:bodyPr>
            <a:noAutofit/>
          </a:bodyPr>
          <a:lstStyle>
            <a:lvl1pPr>
              <a:defRPr sz="2400">
                <a:solidFill>
                  <a:srgbClr val="FFFFFF"/>
                </a:solidFill>
              </a:defRPr>
            </a:lvl1pPr>
            <a:extLst/>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8"/>
          <p:cNvSpPr>
            <a:spLocks noGrp="1"/>
          </p:cNvSpPr>
          <p:nvPr>
            <p:ph sz="quarter" idx="13"/>
          </p:nvPr>
        </p:nvSpPr>
        <p:spPr>
          <a:xfrm>
            <a:off x="609600" y="1352551"/>
            <a:ext cx="3886200" cy="32686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844901" y="1352549"/>
            <a:ext cx="3886200" cy="3268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5"/>
          </p:nvPr>
        </p:nvSpPr>
        <p:spPr/>
        <p:txBody>
          <a:bodyPr rtlCol="0"/>
          <a:lstStyle/>
          <a:p>
            <a:fld id="{E4606EA6-EFEA-4C30-9264-4F9291A5780D}" type="datetime1">
              <a:rPr lang="en-US" smtClean="0"/>
              <a:pPr/>
              <a:t>4/17/2018</a:t>
            </a:fld>
            <a:endParaRPr lang="en-US"/>
          </a:p>
        </p:txBody>
      </p:sp>
      <p:sp>
        <p:nvSpPr>
          <p:cNvPr id="10" name="Slide Number Placeholder 9"/>
          <p:cNvSpPr>
            <a:spLocks noGrp="1"/>
          </p:cNvSpPr>
          <p:nvPr>
            <p:ph type="sldNum" sz="quarter" idx="16"/>
          </p:nvPr>
        </p:nvSpPr>
        <p:spPr/>
        <p:txBody>
          <a:bodyPr rtlCol="0"/>
          <a:lstStyle/>
          <a:p>
            <a:pPr algn="ctr"/>
            <a:fld id="{8F82E0A0-C266-4798-8C8F-B9F91E9DA37E}" type="slidenum">
              <a:rPr lang="en-US" sz="1400" b="1" smtClean="0">
                <a:solidFill>
                  <a:srgbClr val="FFFFFF"/>
                </a:solidFill>
              </a:rPr>
              <a:pPr algn="ct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648" y="118110"/>
            <a:ext cx="8153400" cy="1005840"/>
          </a:xfrm>
        </p:spPr>
        <p:txBody>
          <a:bodyPr anchor="b"/>
          <a:lstStyle>
            <a:lvl1pPr>
              <a:defRPr/>
            </a:lvl1pPr>
            <a:extLst/>
          </a:lstStyle>
          <a:p>
            <a:r>
              <a:rPr lang="en-US" smtClean="0"/>
              <a:t>Click to edit Master title style</a:t>
            </a:r>
            <a:endParaRPr lang="en-US" dirty="0"/>
          </a:p>
        </p:txBody>
      </p:sp>
      <p:sp>
        <p:nvSpPr>
          <p:cNvPr id="11" name="Content Placeholder 10"/>
          <p:cNvSpPr>
            <a:spLocks noGrp="1"/>
          </p:cNvSpPr>
          <p:nvPr>
            <p:ph sz="quarter" idx="13"/>
          </p:nvPr>
        </p:nvSpPr>
        <p:spPr>
          <a:xfrm>
            <a:off x="609600" y="1919818"/>
            <a:ext cx="3886200" cy="2628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800600" y="1919818"/>
            <a:ext cx="3886200" cy="2628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5"/>
          </p:nvPr>
        </p:nvSpPr>
        <p:spPr/>
        <p:txBody>
          <a:bodyPr rtlCol="0"/>
          <a:lstStyle/>
          <a:p>
            <a:fld id="{E4606EA6-EFEA-4C30-9264-4F9291A5780D}" type="datetime1">
              <a:rPr lang="en-US" smtClean="0"/>
              <a:pPr/>
              <a:t>4/17/2018</a:t>
            </a:fld>
            <a:endParaRPr lang="en-US"/>
          </a:p>
        </p:txBody>
      </p:sp>
      <p:sp>
        <p:nvSpPr>
          <p:cNvPr id="12" name="Slide Number Placeholder 11"/>
          <p:cNvSpPr>
            <a:spLocks noGrp="1"/>
          </p:cNvSpPr>
          <p:nvPr>
            <p:ph type="sldNum" sz="quarter" idx="16"/>
          </p:nvPr>
        </p:nvSpPr>
        <p:spPr/>
        <p:txBody>
          <a:bodyPr rtlCol="0"/>
          <a:lstStyle/>
          <a:p>
            <a:pPr algn="ctr"/>
            <a:fld id="{8F82E0A0-C266-4798-8C8F-B9F91E9DA37E}" type="slidenum">
              <a:rPr lang="en-US" sz="1400" b="1" smtClean="0">
                <a:solidFill>
                  <a:srgbClr val="FFFFFF"/>
                </a:solidFill>
              </a:rPr>
              <a:pPr algn="ct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8"/>
          </p:nvPr>
        </p:nvSpPr>
        <p:spPr>
          <a:xfrm>
            <a:off x="609600" y="1362287"/>
            <a:ext cx="3886200" cy="530352"/>
          </a:xfrm>
          <a:solidFill>
            <a:schemeClr val="accent2"/>
          </a:solidFill>
        </p:spPr>
        <p:txBody>
          <a:bodyPr rtlCol="0" anchor="ctr"/>
          <a:lstStyle>
            <a:lvl1pPr>
              <a:buFontTx/>
              <a:buNone/>
              <a:defRPr sz="2000" b="1">
                <a:solidFill>
                  <a:srgbClr val="FFFFFF"/>
                </a:solidFill>
              </a:defRPr>
            </a:lvl1pPr>
            <a:extLst/>
          </a:lstStyle>
          <a:p>
            <a:pPr lvl="0"/>
            <a:r>
              <a:rPr lang="en-US" smtClean="0"/>
              <a:t>Click to edit Master text styles</a:t>
            </a:r>
          </a:p>
        </p:txBody>
      </p:sp>
      <p:sp>
        <p:nvSpPr>
          <p:cNvPr id="15" name="Text Placeholder 14"/>
          <p:cNvSpPr>
            <a:spLocks noGrp="1"/>
          </p:cNvSpPr>
          <p:nvPr>
            <p:ph type="body" sz="quarter" idx="19"/>
          </p:nvPr>
        </p:nvSpPr>
        <p:spPr>
          <a:xfrm>
            <a:off x="4800600" y="1362287"/>
            <a:ext cx="3886200" cy="530352"/>
          </a:xfrm>
          <a:solidFill>
            <a:schemeClr val="accent4"/>
          </a:solidFill>
        </p:spPr>
        <p:txBody>
          <a:bodyPr rtlCol="0" anchor="ctr"/>
          <a:lstStyle>
            <a:lvl1pPr>
              <a:buFontTx/>
              <a:buNone/>
              <a:defRPr sz="2000" b="1">
                <a:solidFill>
                  <a:srgbClr val="FFFFFF"/>
                </a:solidFill>
              </a:defRPr>
            </a:lvl1pPr>
            <a:extLst/>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DFADB5D-B7A0-47E3-AD2D-B1A6F8614213}" type="datetime1">
              <a:rPr lang="en-US" smtClean="0"/>
              <a:pPr/>
              <a:t>4/17/2018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68126-03FC-49C0-B9B8-2B561CCC3D90}" type="datetime1">
              <a:rPr lang="en-US" smtClean="0"/>
              <a:pPr/>
              <a:t>4/17/2018</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4686300"/>
            <a:ext cx="533400" cy="285750"/>
          </a:xfrm>
        </p:spPr>
        <p:txBody>
          <a:bodyPr/>
          <a:lstStyle>
            <a:lvl1pPr>
              <a:defRPr>
                <a:solidFill>
                  <a:schemeClr val="tx2"/>
                </a:solidFill>
              </a:defRPr>
            </a:lvl1pPr>
            <a:extLst/>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nchor="b"/>
          <a:lstStyle>
            <a:lvl1pPr algn="l">
              <a:buNone/>
              <a:defRPr sz="4200" b="0"/>
            </a:lvl1pPr>
            <a:extLst/>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F49A8198-4617-485E-9585-4840B69DBBA6}" type="datetime1">
              <a:rPr lang="en-US" smtClean="0"/>
              <a:pPr/>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
        <p:nvSpPr>
          <p:cNvPr id="3" name="Text Placeholder 2"/>
          <p:cNvSpPr>
            <a:spLocks noGrp="1"/>
          </p:cNvSpPr>
          <p:nvPr>
            <p:ph type="body" idx="1"/>
          </p:nvPr>
        </p:nvSpPr>
        <p:spPr>
          <a:xfrm>
            <a:off x="609600" y="1428750"/>
            <a:ext cx="1600200" cy="3124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9" name="Content Placeholder 8"/>
          <p:cNvSpPr>
            <a:spLocks noGrp="1"/>
          </p:cNvSpPr>
          <p:nvPr>
            <p:ph sz="quarter" idx="13"/>
          </p:nvPr>
        </p:nvSpPr>
        <p:spPr>
          <a:xfrm>
            <a:off x="2362200" y="1428750"/>
            <a:ext cx="64008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557668" y="0"/>
            <a:ext cx="7586332" cy="3419856"/>
          </a:xfrm>
          <a:solidFill>
            <a:schemeClr val="tx2">
              <a:shade val="50000"/>
            </a:schemeClr>
          </a:solidFill>
          <a:ln>
            <a:noFill/>
          </a:ln>
        </p:spPr>
        <p:txBody>
          <a:bodyPr/>
          <a:lstStyle>
            <a:lvl1pPr>
              <a:buNone/>
              <a:defRPr sz="3200"/>
            </a:lvl1pPr>
            <a:extLst/>
          </a:lstStyle>
          <a:p>
            <a:r>
              <a:rPr lang="en-US" smtClean="0"/>
              <a:t>Click icon to add picture</a:t>
            </a:r>
            <a:endParaRPr lang="en-US" dirty="0"/>
          </a:p>
        </p:txBody>
      </p:sp>
      <p:sp>
        <p:nvSpPr>
          <p:cNvPr id="4" name="Text Placeholder 3"/>
          <p:cNvSpPr>
            <a:spLocks noGrp="1"/>
          </p:cNvSpPr>
          <p:nvPr>
            <p:ph type="body" sz="half" idx="2"/>
          </p:nvPr>
        </p:nvSpPr>
        <p:spPr>
          <a:xfrm>
            <a:off x="1600200" y="4114800"/>
            <a:ext cx="7315200" cy="51435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extLst/>
          </a:lstStyle>
          <a:p>
            <a:pPr lvl="0"/>
            <a:r>
              <a:rPr lang="en-US" smtClean="0"/>
              <a:t>Click to edit Master text styles</a:t>
            </a:r>
          </a:p>
        </p:txBody>
      </p:sp>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600200" y="3543300"/>
            <a:ext cx="7315200" cy="457200"/>
          </a:xfrm>
        </p:spPr>
        <p:txBody>
          <a:bodyPr anchor="ctr"/>
          <a:lstStyle>
            <a:lvl1pPr algn="l">
              <a:buNone/>
              <a:defRPr sz="2800" b="0">
                <a:solidFill>
                  <a:srgbClr val="FFFFFF"/>
                </a:solidFill>
              </a:defRPr>
            </a:lvl1pPr>
            <a:extLst/>
          </a:lstStyle>
          <a:p>
            <a:r>
              <a:rPr lang="en-US" smtClean="0"/>
              <a:t>Click to edit Master title style</a:t>
            </a:r>
            <a:endParaRPr lang="en-US"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2" name="Date Placeholder 11"/>
          <p:cNvSpPr>
            <a:spLocks noGrp="1"/>
          </p:cNvSpPr>
          <p:nvPr>
            <p:ph type="dt" sz="half" idx="10"/>
          </p:nvPr>
        </p:nvSpPr>
        <p:spPr>
          <a:xfrm>
            <a:off x="6248400" y="4686300"/>
            <a:ext cx="2667000" cy="273844"/>
          </a:xfrm>
        </p:spPr>
        <p:txBody>
          <a:bodyPr rtlCol="0"/>
          <a:lstStyle/>
          <a:p>
            <a:fld id="{E4606EA6-EFEA-4C30-9264-4F9291A5780D}" type="datetime1">
              <a:rPr lang="en-US" smtClean="0"/>
              <a:pPr/>
              <a:t>4/17/2018</a:t>
            </a:fld>
            <a:endParaRPr lang="en-US"/>
          </a:p>
        </p:txBody>
      </p:sp>
      <p:sp>
        <p:nvSpPr>
          <p:cNvPr id="13" name="Slide Number Placeholder 12"/>
          <p:cNvSpPr>
            <a:spLocks noGrp="1"/>
          </p:cNvSpPr>
          <p:nvPr>
            <p:ph type="sldNum" sz="quarter" idx="11"/>
          </p:nvPr>
        </p:nvSpPr>
        <p:spPr>
          <a:xfrm>
            <a:off x="0" y="3500437"/>
            <a:ext cx="1447800" cy="497684"/>
          </a:xfrm>
        </p:spPr>
        <p:txBody>
          <a:bodyPr rtlCol="0"/>
          <a:lstStyle>
            <a:lvl1pPr>
              <a:defRPr sz="2800"/>
            </a:lvl1pPr>
            <a:extLst/>
          </a:lstStyle>
          <a:p>
            <a:pPr algn="ctr"/>
            <a:fld id="{8F82E0A0-C266-4798-8C8F-B9F91E9DA37E}" type="slidenum">
              <a:rPr lang="en-US" sz="2800" b="1" smtClean="0">
                <a:solidFill>
                  <a:srgbClr val="FFFFFF"/>
                </a:solidFill>
              </a:rPr>
              <a:pPr algn="ctr"/>
              <a:t>‹#›</a:t>
            </a:fld>
            <a:endParaRPr lang="en-US" sz="2800" dirty="0"/>
          </a:p>
        </p:txBody>
      </p:sp>
      <p:sp>
        <p:nvSpPr>
          <p:cNvPr id="14" name="Footer Placeholder 13"/>
          <p:cNvSpPr>
            <a:spLocks noGrp="1"/>
          </p:cNvSpPr>
          <p:nvPr>
            <p:ph type="ftr" sz="quarter" idx="12"/>
          </p:nvPr>
        </p:nvSpPr>
        <p:spPr>
          <a:xfrm>
            <a:off x="1600200" y="4686155"/>
            <a:ext cx="4572000" cy="273844"/>
          </a:xfrm>
        </p:spPr>
        <p:txBody>
          <a:bodyPr rtlCol="0"/>
          <a:lstStyle/>
          <a:p>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12648" y="1352550"/>
            <a:ext cx="8153400" cy="3242310"/>
          </a:xfrm>
          <a:prstGeom prst="rect">
            <a:avLst/>
          </a:prstGeom>
        </p:spPr>
        <p:txBody>
          <a:bodyPr vert="horz">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Date Placeholder 13"/>
          <p:cNvSpPr>
            <a:spLocks noGrp="1"/>
          </p:cNvSpPr>
          <p:nvPr>
            <p:ph type="dt" sz="half" idx="2"/>
          </p:nvPr>
        </p:nvSpPr>
        <p:spPr>
          <a:xfrm>
            <a:off x="6096000" y="4686300"/>
            <a:ext cx="2667000" cy="273844"/>
          </a:xfrm>
          <a:prstGeom prst="rect">
            <a:avLst/>
          </a:prstGeom>
        </p:spPr>
        <p:txBody>
          <a:bodyPr vert="horz" anchor="ctr" anchorCtr="0"/>
          <a:lstStyle>
            <a:lvl1pPr algn="l">
              <a:defRPr sz="1400">
                <a:solidFill>
                  <a:schemeClr val="tx2"/>
                </a:solidFill>
              </a:defRPr>
            </a:lvl1pPr>
            <a:extLst/>
          </a:lstStyle>
          <a:p>
            <a:fld id="{E4606EA6-EFEA-4C30-9264-4F9291A5780D}" type="datetime1">
              <a:rPr lang="en-US" smtClean="0"/>
              <a:pPr/>
              <a:t>4/17/2018</a:t>
            </a:fld>
            <a:endParaRPr lang="en-US" sz="1400" dirty="0">
              <a:solidFill>
                <a:schemeClr val="tx2"/>
              </a:solidFill>
            </a:endParaRPr>
          </a:p>
        </p:txBody>
      </p:sp>
      <p:sp>
        <p:nvSpPr>
          <p:cNvPr id="3" name="Footer Placeholder 2"/>
          <p:cNvSpPr>
            <a:spLocks noGrp="1"/>
          </p:cNvSpPr>
          <p:nvPr>
            <p:ph type="ftr" sz="quarter" idx="3"/>
          </p:nvPr>
        </p:nvSpPr>
        <p:spPr>
          <a:xfrm>
            <a:off x="609601" y="4686155"/>
            <a:ext cx="5421083" cy="273844"/>
          </a:xfrm>
          <a:prstGeom prst="rect">
            <a:avLst/>
          </a:prstGeom>
        </p:spPr>
        <p:txBody>
          <a:bodyPr vert="horz" anchor="ctr"/>
          <a:lstStyle>
            <a:lvl1pPr algn="r">
              <a:defRPr sz="1400">
                <a:solidFill>
                  <a:schemeClr val="tx2"/>
                </a:solidFill>
              </a:defRPr>
            </a:lvl1pPr>
            <a:extLst/>
          </a:lstStyle>
          <a:p>
            <a:pPr algn="r"/>
            <a:endParaRPr lang="en-US" sz="1400" dirty="0">
              <a:solidFill>
                <a:schemeClr val="tx2"/>
              </a:solidFill>
            </a:endParaRPr>
          </a:p>
        </p:txBody>
      </p:sp>
      <p:sp>
        <p:nvSpPr>
          <p:cNvPr id="7" name="Rectangle 6"/>
          <p:cNvSpPr/>
          <p:nvPr/>
        </p:nvSpPr>
        <p:spPr>
          <a:xfrm>
            <a:off x="0" y="1095170"/>
            <a:ext cx="9144000" cy="24003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129460"/>
            <a:ext cx="533400" cy="1714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590550" y="1129460"/>
            <a:ext cx="8553450" cy="1714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3" name="Slide Number Placeholder 22"/>
          <p:cNvSpPr>
            <a:spLocks noGrp="1"/>
          </p:cNvSpPr>
          <p:nvPr>
            <p:ph type="sldNum" sz="quarter" idx="4"/>
          </p:nvPr>
        </p:nvSpPr>
        <p:spPr>
          <a:xfrm>
            <a:off x="0" y="1123507"/>
            <a:ext cx="533400" cy="183357"/>
          </a:xfrm>
          <a:prstGeom prst="rect">
            <a:avLst/>
          </a:prstGeom>
        </p:spPr>
        <p:txBody>
          <a:bodyPr vert="horz" anchor="ctr" anchorCtr="0">
            <a:normAutofit/>
          </a:bodyPr>
          <a:lstStyle>
            <a:lvl1pPr algn="ctr">
              <a:defRPr sz="1400" b="1">
                <a:solidFill>
                  <a:srgbClr val="FFFFFF"/>
                </a:solidFill>
              </a:defRPr>
            </a:lvl1pPr>
            <a:extLst/>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
        <p:nvSpPr>
          <p:cNvPr id="22" name="Title Placeholder 21"/>
          <p:cNvSpPr>
            <a:spLocks noGrp="1"/>
          </p:cNvSpPr>
          <p:nvPr>
            <p:ph type="title"/>
          </p:nvPr>
        </p:nvSpPr>
        <p:spPr>
          <a:xfrm>
            <a:off x="609600" y="118110"/>
            <a:ext cx="8153400" cy="1005840"/>
          </a:xfrm>
          <a:prstGeom prst="rect">
            <a:avLst/>
          </a:prstGeom>
        </p:spPr>
        <p:txBody>
          <a:bodyPr vert="horz" anchor="b">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rtl="0" eaLnBrk="1" latinLnBrk="0" hangingPunct="1">
        <a:spcBef>
          <a:spcPct val="0"/>
        </a:spcBef>
        <a:buNone/>
        <a:defRPr sz="4200" kern="1200">
          <a:solidFill>
            <a:schemeClr val="tx2"/>
          </a:solidFill>
          <a:latin typeface="+mj-lt"/>
          <a:ea typeface="+mj-ea"/>
          <a:cs typeface="+mj-cs"/>
        </a:defRPr>
      </a:lvl1pPr>
      <a:extLst/>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extLst/>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a:xfrm>
            <a:off x="-36512" y="1419622"/>
            <a:ext cx="9138745" cy="1768288"/>
          </a:xfrm>
        </p:spPr>
        <p:txBody>
          <a:bodyPr>
            <a:noAutofit/>
          </a:bodyPr>
          <a:lstStyle/>
          <a:p>
            <a:pPr algn="ctr"/>
            <a:r>
              <a:rPr lang="en-US" sz="4800" dirty="0"/>
              <a:t>Why the government should monitor its citizens using technology</a:t>
            </a:r>
          </a:p>
        </p:txBody>
      </p:sp>
      <p:sp>
        <p:nvSpPr>
          <p:cNvPr id="5" name="Rectangle 4"/>
          <p:cNvSpPr>
            <a:spLocks noGrp="1"/>
          </p:cNvSpPr>
          <p:nvPr>
            <p:ph type="subTitle" idx="1"/>
          </p:nvPr>
        </p:nvSpPr>
        <p:spPr>
          <a:xfrm>
            <a:off x="467544" y="2859782"/>
            <a:ext cx="8507506" cy="1962150"/>
          </a:xfrm>
        </p:spPr>
        <p:txBody>
          <a:bodyPr>
            <a:noAutofit/>
          </a:bodyPr>
          <a:lstStyle/>
          <a:p>
            <a:r>
              <a:rPr lang="en-US" dirty="0">
                <a:latin typeface="Times New Roman" panose="02020603050405020304" pitchFamily="18" charset="0"/>
                <a:cs typeface="Times New Roman" panose="02020603050405020304" pitchFamily="18" charset="0"/>
              </a:rPr>
              <a:t>Student’s </a:t>
            </a:r>
            <a:r>
              <a:rPr lang="en-US" dirty="0" smtClean="0">
                <a:latin typeface="Times New Roman" panose="02020603050405020304" pitchFamily="18" charset="0"/>
                <a:cs typeface="Times New Roman" panose="02020603050405020304" pitchFamily="18" charset="0"/>
              </a:rPr>
              <a:t>Name</a:t>
            </a:r>
          </a:p>
          <a:p>
            <a:r>
              <a:rPr lang="en-US" dirty="0" smtClean="0">
                <a:latin typeface="Times New Roman" panose="02020603050405020304" pitchFamily="18" charset="0"/>
                <a:cs typeface="Times New Roman" panose="02020603050405020304" pitchFamily="18" charset="0"/>
              </a:rPr>
              <a:t>Institution </a:t>
            </a:r>
            <a:r>
              <a:rPr lang="en-US" dirty="0">
                <a:latin typeface="Times New Roman" panose="02020603050405020304" pitchFamily="18" charset="0"/>
                <a:cs typeface="Times New Roman" panose="02020603050405020304" pitchFamily="18" charset="0"/>
              </a:rPr>
              <a:t>of Learning</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a:xfrm>
            <a:off x="0" y="0"/>
            <a:ext cx="9109364" cy="895350"/>
          </a:xfrm>
        </p:spPr>
        <p:txBody>
          <a:bodyPr>
            <a:normAutofit/>
          </a:bodyPr>
          <a:lstStyle/>
          <a:p>
            <a:r>
              <a:rPr lang="en-US" b="1" dirty="0" smtClean="0"/>
              <a:t>Conclusion</a:t>
            </a:r>
            <a:endParaRPr lang="en-US" dirty="0"/>
          </a:p>
        </p:txBody>
      </p:sp>
      <p:sp>
        <p:nvSpPr>
          <p:cNvPr id="3" name="TextBox 2"/>
          <p:cNvSpPr txBox="1"/>
          <p:nvPr/>
        </p:nvSpPr>
        <p:spPr>
          <a:xfrm>
            <a:off x="285720" y="819150"/>
            <a:ext cx="8839230" cy="3693319"/>
          </a:xfrm>
          <a:prstGeom prst="rect">
            <a:avLst/>
          </a:prstGeom>
          <a:noFill/>
        </p:spPr>
        <p:txBody>
          <a:bodyPr wrap="square" rtlCol="0">
            <a:spAutoFit/>
          </a:bodyPr>
          <a:lstStyle/>
          <a:p>
            <a:r>
              <a:rPr lang="en-GB" sz="2400" dirty="0" smtClean="0">
                <a:latin typeface="Times New Roman" panose="02020603050405020304" pitchFamily="18" charset="0"/>
                <a:cs typeface="Times New Roman" panose="02020603050405020304" pitchFamily="18" charset="0"/>
              </a:rPr>
              <a:t>Monitoring the online activities of citizens in UAE has been a challenging issue to many citizens of  UAE since its initiation by the government. Based on the privacy and freedom of speech of its citizens, there has been a lot of debate concerning the adoption of this system. This monitoring is carried out using the internet censorship technology by the OpenNet Initiative. However, this is done to protect citizens against terrorism, internet fraud, immoral behaviours, for domestic surveillance and against contents that violate their religious belief.</a:t>
            </a:r>
            <a:endParaRPr lang="en-US" sz="2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13565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a:xfrm>
            <a:off x="60388" y="-164554"/>
            <a:ext cx="9109364" cy="895350"/>
          </a:xfrm>
        </p:spPr>
        <p:txBody>
          <a:bodyPr>
            <a:normAutofit/>
          </a:bodyPr>
          <a:lstStyle/>
          <a:p>
            <a:r>
              <a:rPr lang="en-US" b="1" dirty="0" smtClean="0"/>
              <a:t>References</a:t>
            </a:r>
            <a:endParaRPr lang="en-US" dirty="0"/>
          </a:p>
        </p:txBody>
      </p:sp>
      <p:sp>
        <p:nvSpPr>
          <p:cNvPr id="5" name="Rectangle 4"/>
          <p:cNvSpPr>
            <a:spLocks noGrp="1"/>
          </p:cNvSpPr>
          <p:nvPr>
            <p:ph type="subTitle" idx="1"/>
          </p:nvPr>
        </p:nvSpPr>
        <p:spPr>
          <a:xfrm>
            <a:off x="2971800" y="4324350"/>
            <a:ext cx="2792506" cy="990600"/>
          </a:xfrm>
        </p:spPr>
        <p:txBody>
          <a:bodyPr>
            <a:noAutofit/>
          </a:bodyPr>
          <a:lstStyle/>
          <a:p>
            <a:pPr algn="ctr"/>
            <a:r>
              <a:rPr lang="en-US" dirty="0" smtClean="0"/>
              <a:t>THANK YOU!</a:t>
            </a:r>
            <a:endParaRPr lang="en-US" dirty="0"/>
          </a:p>
        </p:txBody>
      </p:sp>
      <p:sp>
        <p:nvSpPr>
          <p:cNvPr id="3" name="TextBox 2"/>
          <p:cNvSpPr txBox="1"/>
          <p:nvPr/>
        </p:nvSpPr>
        <p:spPr>
          <a:xfrm>
            <a:off x="0" y="552963"/>
            <a:ext cx="9144000" cy="3970318"/>
          </a:xfrm>
          <a:prstGeom prst="rect">
            <a:avLst/>
          </a:prstGeom>
          <a:noFill/>
        </p:spPr>
        <p:txBody>
          <a:bodyPr wrap="square" rtlCol="0">
            <a:spAutoFit/>
          </a:bodyPr>
          <a:lstStyle/>
          <a:p>
            <a:pPr marL="342900" indent="-342900">
              <a:buFont typeface="Arial" panose="020B0604020202020204" pitchFamily="34" charset="0"/>
              <a:buChar char="•"/>
            </a:pPr>
            <a:r>
              <a:rPr lang="en-GB" dirty="0" smtClean="0"/>
              <a:t>Agencies. (2012). </a:t>
            </a:r>
            <a:r>
              <a:rPr lang="en-US" dirty="0"/>
              <a:t>UAE adopts stricter online </a:t>
            </a:r>
            <a:r>
              <a:rPr lang="en-US" dirty="0" smtClean="0"/>
              <a:t>monitoring. </a:t>
            </a:r>
            <a:r>
              <a:rPr lang="en-US" i="1" dirty="0" smtClean="0"/>
              <a:t>Arab News</a:t>
            </a:r>
            <a:r>
              <a:rPr lang="en-US" dirty="0" smtClean="0"/>
              <a:t>. Retrieved from http://www.arabnews.com/uae-adopts-stricter-online-monitoring</a:t>
            </a:r>
            <a:endParaRPr lang="en-GB" dirty="0" smtClean="0"/>
          </a:p>
          <a:p>
            <a:pPr marL="342900" indent="-342900">
              <a:buFont typeface="Arial" panose="020B0604020202020204" pitchFamily="34" charset="0"/>
              <a:buChar char="•"/>
            </a:pPr>
            <a:r>
              <a:rPr lang="en-GB" dirty="0" smtClean="0"/>
              <a:t>Al </a:t>
            </a:r>
            <a:r>
              <a:rPr lang="en-GB" dirty="0" err="1" smtClean="0"/>
              <a:t>Sadafy</a:t>
            </a:r>
            <a:r>
              <a:rPr lang="en-GB" dirty="0" smtClean="0"/>
              <a:t>, M. (2012). </a:t>
            </a:r>
            <a:r>
              <a:rPr lang="en-US" i="1" dirty="0"/>
              <a:t>Dubai </a:t>
            </a:r>
            <a:r>
              <a:rPr lang="en-US" i="1" dirty="0" smtClean="0"/>
              <a:t>police </a:t>
            </a:r>
            <a:r>
              <a:rPr lang="en-US" i="1" dirty="0"/>
              <a:t>monitoring social networking sites round the </a:t>
            </a:r>
            <a:r>
              <a:rPr lang="en-US" i="1" dirty="0" smtClean="0"/>
              <a:t>clock</a:t>
            </a:r>
            <a:r>
              <a:rPr lang="en-US" dirty="0" smtClean="0"/>
              <a:t>. Emirates24/7.</a:t>
            </a:r>
          </a:p>
          <a:p>
            <a:pPr marL="342900" indent="-342900">
              <a:buFont typeface="Arial" panose="020B0604020202020204" pitchFamily="34" charset="0"/>
              <a:buChar char="•"/>
            </a:pPr>
            <a:r>
              <a:rPr lang="en-US" dirty="0" smtClean="0"/>
              <a:t>Jones, S. (2010). Global dispatches: UAE- a guide for internet use in the UAE. </a:t>
            </a:r>
            <a:r>
              <a:rPr lang="en-US" i="1" dirty="0" smtClean="0"/>
              <a:t>The Epoch Time.</a:t>
            </a:r>
          </a:p>
          <a:p>
            <a:pPr marL="342900" indent="-342900">
              <a:buFont typeface="Arial" panose="020B0604020202020204" pitchFamily="34" charset="0"/>
              <a:buChar char="•"/>
            </a:pPr>
            <a:r>
              <a:rPr lang="en-GB" dirty="0" err="1" smtClean="0"/>
              <a:t>OpenNet</a:t>
            </a:r>
            <a:r>
              <a:rPr lang="en-GB" dirty="0" smtClean="0"/>
              <a:t> Initiative. (</a:t>
            </a:r>
            <a:r>
              <a:rPr lang="en-GB" dirty="0" err="1" smtClean="0"/>
              <a:t>n.d</a:t>
            </a:r>
            <a:r>
              <a:rPr lang="en-GB" dirty="0" smtClean="0"/>
              <a:t>.). </a:t>
            </a:r>
            <a:r>
              <a:rPr lang="en-GB" dirty="0"/>
              <a:t>About </a:t>
            </a:r>
            <a:r>
              <a:rPr lang="en-GB" dirty="0" smtClean="0"/>
              <a:t>filtering</a:t>
            </a:r>
            <a:r>
              <a:rPr lang="en-GB" dirty="0"/>
              <a:t>. </a:t>
            </a:r>
            <a:r>
              <a:rPr lang="en-US" dirty="0" smtClean="0"/>
              <a:t>Retrieved from </a:t>
            </a:r>
            <a:r>
              <a:rPr lang="en-GB" dirty="0" smtClean="0"/>
              <a:t>https</a:t>
            </a:r>
            <a:r>
              <a:rPr lang="en-GB" dirty="0"/>
              <a:t>://opennet.net/about-filtering</a:t>
            </a:r>
            <a:endParaRPr lang="en-GB" dirty="0" smtClean="0"/>
          </a:p>
          <a:p>
            <a:pPr marL="342900" indent="-342900">
              <a:buFont typeface="Arial" panose="020B0604020202020204" pitchFamily="34" charset="0"/>
              <a:buChar char="•"/>
            </a:pPr>
            <a:r>
              <a:rPr lang="en-GB" dirty="0" err="1"/>
              <a:t>OpenNet</a:t>
            </a:r>
            <a:r>
              <a:rPr lang="en-GB" dirty="0"/>
              <a:t> </a:t>
            </a:r>
            <a:r>
              <a:rPr lang="en-GB" dirty="0" smtClean="0"/>
              <a:t>Initiative. (</a:t>
            </a:r>
            <a:r>
              <a:rPr lang="en-GB" dirty="0" err="1" smtClean="0"/>
              <a:t>n.d</a:t>
            </a:r>
            <a:r>
              <a:rPr lang="en-GB" dirty="0" smtClean="0"/>
              <a:t>.). </a:t>
            </a:r>
            <a:r>
              <a:rPr lang="en-GB" dirty="0"/>
              <a:t>United Arab Emirates. </a:t>
            </a:r>
            <a:r>
              <a:rPr lang="en-US" dirty="0" smtClean="0"/>
              <a:t>Retrieved from </a:t>
            </a:r>
            <a:r>
              <a:rPr lang="en-GB" dirty="0" smtClean="0"/>
              <a:t>https</a:t>
            </a:r>
            <a:r>
              <a:rPr lang="en-GB" dirty="0"/>
              <a:t>://opennet.net/research/profiles/uae</a:t>
            </a:r>
            <a:endParaRPr lang="en-US" dirty="0" smtClean="0"/>
          </a:p>
          <a:p>
            <a:pPr marL="342900" indent="-342900">
              <a:buFont typeface="Arial" panose="020B0604020202020204" pitchFamily="34" charset="0"/>
              <a:buChar char="•"/>
            </a:pPr>
            <a:r>
              <a:rPr lang="en-US" dirty="0" err="1" smtClean="0"/>
              <a:t>Tassi</a:t>
            </a:r>
            <a:r>
              <a:rPr lang="en-US" dirty="0" smtClean="0"/>
              <a:t>, </a:t>
            </a:r>
            <a:r>
              <a:rPr lang="en-US" dirty="0"/>
              <a:t>P</a:t>
            </a:r>
            <a:r>
              <a:rPr lang="en-US" dirty="0" smtClean="0"/>
              <a:t>. (2014). The internet will stay free from government control with UN treaty blocked. </a:t>
            </a:r>
            <a:r>
              <a:rPr lang="en-US" i="1" dirty="0" smtClean="0"/>
              <a:t>Forbes</a:t>
            </a:r>
            <a:r>
              <a:rPr lang="en-US" dirty="0" smtClean="0"/>
              <a:t>. Retrieved from http://www.forbes.com/sites/insertcoin/2012/12/14/the-internet-will-stay-free-from-government-control-with-un-treaty-blocked/</a:t>
            </a:r>
          </a:p>
        </p:txBody>
      </p:sp>
    </p:spTree>
    <p:extLst>
      <p:ext uri="{BB962C8B-B14F-4D97-AF65-F5344CB8AC3E}">
        <p14:creationId xmlns:p14="http://schemas.microsoft.com/office/powerpoint/2010/main" val="691827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0"/>
            <a:ext cx="8153400" cy="1123950"/>
          </a:xfrm>
        </p:spPr>
        <p:txBody>
          <a:bodyPr>
            <a:normAutofit/>
          </a:bodyPr>
          <a:lstStyle/>
          <a:p>
            <a:r>
              <a:rPr lang="en-US" sz="6000" dirty="0" smtClean="0">
                <a:latin typeface="Times New Roman" panose="02020603050405020304" pitchFamily="18" charset="0"/>
                <a:cs typeface="Times New Roman" panose="02020603050405020304" pitchFamily="18" charset="0"/>
              </a:rPr>
              <a:t>Introduction</a:t>
            </a:r>
            <a:endParaRPr lang="en-US" sz="6000" dirty="0">
              <a:latin typeface="Times New Roman" panose="02020603050405020304" pitchFamily="18" charset="0"/>
              <a:cs typeface="Times New Roman" panose="02020603050405020304" pitchFamily="18" charset="0"/>
            </a:endParaRPr>
          </a:p>
        </p:txBody>
      </p:sp>
      <p:sp>
        <p:nvSpPr>
          <p:cNvPr id="4" name="Rectangle 3"/>
          <p:cNvSpPr>
            <a:spLocks noGrp="1"/>
          </p:cNvSpPr>
          <p:nvPr>
            <p:ph sz="quarter" idx="14"/>
          </p:nvPr>
        </p:nvSpPr>
        <p:spPr>
          <a:xfrm>
            <a:off x="381000" y="1275606"/>
            <a:ext cx="8534400" cy="3744416"/>
          </a:xfrm>
        </p:spPr>
        <p:txBody>
          <a:bodyPr>
            <a:normAutofit fontScale="62500" lnSpcReduction="20000"/>
          </a:bodyPr>
          <a:lstStyle/>
          <a:p>
            <a:pPr marL="0" indent="0">
              <a:buNone/>
            </a:pPr>
            <a:endParaRPr lang="en-US" sz="3200" dirty="0" smtClean="0"/>
          </a:p>
          <a:p>
            <a:r>
              <a:rPr lang="en-US" sz="3200" dirty="0" smtClean="0">
                <a:latin typeface="Times New Roman"/>
                <a:ea typeface="Times New Roman"/>
              </a:rPr>
              <a:t>The idea that the government of </a:t>
            </a:r>
            <a:r>
              <a:rPr lang="en-US" sz="3200" dirty="0" smtClean="0">
                <a:latin typeface="Times New Roman" panose="02020603050405020304" pitchFamily="18" charset="0"/>
                <a:ea typeface="Times New Roman"/>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UAE and GULF </a:t>
            </a:r>
            <a:r>
              <a:rPr lang="en-US" sz="2800" dirty="0" smtClean="0">
                <a:latin typeface="Times New Roman" panose="02020603050405020304" pitchFamily="18" charset="0"/>
                <a:cs typeface="Times New Roman" panose="02020603050405020304" pitchFamily="18" charset="0"/>
              </a:rPr>
              <a:t>region </a:t>
            </a:r>
            <a:r>
              <a:rPr lang="en-US" sz="3200" dirty="0" smtClean="0">
                <a:latin typeface="Times New Roman" panose="02020603050405020304" pitchFamily="18" charset="0"/>
                <a:ea typeface="Times New Roman"/>
                <a:cs typeface="Times New Roman" panose="02020603050405020304" pitchFamily="18" charset="0"/>
              </a:rPr>
              <a:t>should </a:t>
            </a:r>
            <a:r>
              <a:rPr lang="en-US" sz="3200" dirty="0" smtClean="0">
                <a:latin typeface="Times New Roman"/>
                <a:ea typeface="Times New Roman"/>
              </a:rPr>
              <a:t>monitor its citizens using technology has been the subject of debate in recent times. </a:t>
            </a:r>
          </a:p>
          <a:p>
            <a:r>
              <a:rPr lang="en-US" sz="3200" dirty="0" smtClean="0">
                <a:latin typeface="Times New Roman"/>
                <a:ea typeface="Times New Roman"/>
              </a:rPr>
              <a:t>Most citizens are concerned about their privacy and freedom of speech, which are been challenged by this issue.</a:t>
            </a:r>
          </a:p>
          <a:p>
            <a:r>
              <a:rPr lang="en-US" sz="3200" dirty="0" smtClean="0">
                <a:latin typeface="Times New Roman"/>
                <a:ea typeface="Times New Roman"/>
              </a:rPr>
              <a:t>United Nations treaty about global monitoring was rejected at the issue was debated for two weeks at the International Telecommunications Union (ITU) conference in Dubai (</a:t>
            </a:r>
            <a:r>
              <a:rPr lang="en-US" sz="3200" dirty="0" err="1" smtClean="0">
                <a:latin typeface="Times New Roman" panose="02020603050405020304" pitchFamily="18" charset="0"/>
                <a:cs typeface="Times New Roman" panose="02020603050405020304" pitchFamily="18" charset="0"/>
              </a:rPr>
              <a:t>Tassi</a:t>
            </a:r>
            <a:r>
              <a:rPr lang="en-US" sz="3200" dirty="0" smtClean="0">
                <a:latin typeface="Times New Roman" panose="02020603050405020304" pitchFamily="18" charset="0"/>
                <a:cs typeface="Times New Roman" panose="02020603050405020304" pitchFamily="18" charset="0"/>
              </a:rPr>
              <a:t>, 2014)</a:t>
            </a:r>
            <a:r>
              <a:rPr lang="en-US" sz="3200" dirty="0" smtClean="0">
                <a:latin typeface="Times New Roman"/>
                <a:ea typeface="Times New Roman"/>
              </a:rPr>
              <a:t>.</a:t>
            </a:r>
          </a:p>
          <a:p>
            <a:r>
              <a:rPr lang="en-GB" sz="3200" dirty="0" smtClean="0">
                <a:latin typeface="Times New Roman"/>
              </a:rPr>
              <a:t>This allows the national government to have control over the internet and monitor the activities of citizens.</a:t>
            </a:r>
          </a:p>
          <a:p>
            <a:r>
              <a:rPr lang="en-US" sz="3200" dirty="0">
                <a:latin typeface="Times New Roman"/>
                <a:ea typeface="Times New Roman"/>
              </a:rPr>
              <a:t>However, </a:t>
            </a:r>
            <a:r>
              <a:rPr lang="en-GB" sz="3200" dirty="0" smtClean="0">
                <a:latin typeface="Times New Roman"/>
              </a:rPr>
              <a:t>the current presentation convinces my audience that monitoring the activities of citizens of the UAE and GULF region is beneficial to the national government.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0"/>
            <a:ext cx="8153400" cy="1123950"/>
          </a:xfrm>
        </p:spPr>
        <p:txBody>
          <a:bodyPr>
            <a:normAutofit/>
          </a:bodyPr>
          <a:lstStyle/>
          <a:p>
            <a:r>
              <a:rPr lang="en-US" sz="6000" dirty="0">
                <a:latin typeface="Times New Roman" panose="02020603050405020304" pitchFamily="18" charset="0"/>
                <a:cs typeface="Times New Roman" panose="02020603050405020304" pitchFamily="18" charset="0"/>
              </a:rPr>
              <a:t>A Brief Background </a:t>
            </a:r>
          </a:p>
        </p:txBody>
      </p:sp>
      <p:sp>
        <p:nvSpPr>
          <p:cNvPr id="4" name="Rectangle 3"/>
          <p:cNvSpPr>
            <a:spLocks noGrp="1"/>
          </p:cNvSpPr>
          <p:nvPr>
            <p:ph sz="quarter" idx="14"/>
          </p:nvPr>
        </p:nvSpPr>
        <p:spPr>
          <a:xfrm>
            <a:off x="381000" y="1142990"/>
            <a:ext cx="8534400" cy="3505200"/>
          </a:xfrm>
        </p:spPr>
        <p:txBody>
          <a:bodyPr>
            <a:noAutofit/>
          </a:bodyPr>
          <a:lstStyle/>
          <a:p>
            <a:pPr marL="0" indent="0">
              <a:buNone/>
            </a:pPr>
            <a:endParaRPr lang="en-US" sz="2000" dirty="0" smtClean="0"/>
          </a:p>
          <a:p>
            <a:r>
              <a:rPr lang="en-GB" sz="2000" dirty="0" smtClean="0">
                <a:latin typeface="Times New Roman"/>
                <a:ea typeface="Times New Roman"/>
              </a:rPr>
              <a:t>Considering the values and attitudes of the citizens, especially the young Emirates citizens, monitoring every of their moves when using their gadgets such as laptops, tablets, phones, etc. as shown in Figure 1, is a great challenge to their privacy and freedom of speech.</a:t>
            </a:r>
            <a:r>
              <a:rPr lang="en-US" sz="2000" dirty="0" smtClean="0">
                <a:latin typeface="Times New Roman"/>
                <a:ea typeface="Times New Roman"/>
              </a:rPr>
              <a:t> Since as citizens they entitled to the human rights, and embarking on such a project by the national government will deny them of such rights.</a:t>
            </a:r>
          </a:p>
          <a:p>
            <a:r>
              <a:rPr lang="en-GB" sz="2000" dirty="0" smtClean="0">
                <a:latin typeface="Times New Roman"/>
                <a:ea typeface="Times New Roman"/>
              </a:rPr>
              <a:t>However, social networking sites such as Facebook and Twitter are subject to a round-the-clock monitoring by dedicated electronic patrol teams. The team is tasked with detecting and tracking all materials and topics that are sent on these websites. Any violation detected on these websites are punishable as in the real world (</a:t>
            </a:r>
            <a:r>
              <a:rPr lang="en-GB" sz="2000" dirty="0" err="1" smtClean="0">
                <a:latin typeface="Times New Roman"/>
                <a:ea typeface="Times New Roman"/>
              </a:rPr>
              <a:t>AlSadafy</a:t>
            </a:r>
            <a:r>
              <a:rPr lang="en-GB" sz="2000" dirty="0" smtClean="0">
                <a:latin typeface="Times New Roman"/>
                <a:ea typeface="Times New Roman"/>
              </a:rPr>
              <a:t>, 2012).</a:t>
            </a:r>
            <a:endParaRPr lang="en-US" sz="2000" dirty="0" smtClean="0">
              <a:latin typeface="Times New Roman"/>
              <a:ea typeface="Times New Roman"/>
            </a:endParaRPr>
          </a:p>
        </p:txBody>
      </p:sp>
    </p:spTree>
    <p:extLst>
      <p:ext uri="{BB962C8B-B14F-4D97-AF65-F5344CB8AC3E}">
        <p14:creationId xmlns:p14="http://schemas.microsoft.com/office/powerpoint/2010/main" val="21253751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Rectangle 2"/>
          <p:cNvSpPr>
            <a:spLocks noGrp="1"/>
          </p:cNvSpPr>
          <p:nvPr>
            <p:ph type="body" sz="half" idx="2"/>
          </p:nvPr>
        </p:nvSpPr>
        <p:spPr>
          <a:xfrm>
            <a:off x="1524000" y="4171950"/>
            <a:ext cx="7620000" cy="971550"/>
          </a:xfrm>
        </p:spPr>
        <p:txBody>
          <a:bodyPr>
            <a:normAutofit/>
          </a:bodyPr>
          <a:lstStyle/>
          <a:p>
            <a:pPr algn="ctr">
              <a:lnSpc>
                <a:spcPct val="200000"/>
              </a:lnSpc>
              <a:spcBef>
                <a:spcPts val="0"/>
              </a:spcBef>
            </a:pPr>
            <a:r>
              <a:rPr lang="en-US" sz="2400" dirty="0">
                <a:latin typeface="Times New Roman"/>
                <a:ea typeface="Times New Roman"/>
                <a:cs typeface="Times New Roman"/>
              </a:rPr>
              <a:t>Figure 1</a:t>
            </a:r>
            <a:r>
              <a:rPr lang="en-US" sz="2400" dirty="0" smtClean="0">
                <a:latin typeface="Times New Roman"/>
                <a:ea typeface="Times New Roman"/>
                <a:cs typeface="Times New Roman"/>
              </a:rPr>
              <a:t>: An </a:t>
            </a:r>
            <a:r>
              <a:rPr lang="en-US" sz="2400" dirty="0">
                <a:latin typeface="Times New Roman"/>
                <a:ea typeface="Times New Roman"/>
                <a:cs typeface="Times New Roman"/>
              </a:rPr>
              <a:t>Internet user</a:t>
            </a:r>
            <a:endParaRPr lang="en-US" sz="2400" dirty="0">
              <a:effectLst/>
              <a:latin typeface="Calibri"/>
              <a:ea typeface="Times New Roman"/>
              <a:cs typeface="Times New Roman"/>
            </a:endParaRPr>
          </a:p>
        </p:txBody>
      </p:sp>
      <p:pic>
        <p:nvPicPr>
          <p:cNvPr id="6" name="Picture Placeholder 5"/>
          <p:cNvPicPr>
            <a:picLocks noGrp="1" noChangeAspect="1"/>
          </p:cNvPicPr>
          <p:nvPr>
            <p:ph type="pic" idx="1"/>
          </p:nvPr>
        </p:nvPicPr>
        <p:blipFill>
          <a:blip r:embed="rId3">
            <a:extLst>
              <a:ext uri="{28A0092B-C50C-407E-A947-70E740481C1C}">
                <a14:useLocalDpi xmlns:a14="http://schemas.microsoft.com/office/drawing/2010/main" val="0"/>
              </a:ext>
            </a:extLst>
          </a:blip>
          <a:srcRect t="19913" b="19913"/>
          <a:stretch>
            <a:fillRect/>
          </a:stretch>
        </p:blipFill>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4098" y="-236562"/>
            <a:ext cx="9219304" cy="1471690"/>
          </a:xfrm>
        </p:spPr>
        <p:txBody>
          <a:bodyPr>
            <a:noAutofit/>
          </a:bodyPr>
          <a:lstStyle/>
          <a:p>
            <a:pPr marL="0" indent="0"/>
            <a:r>
              <a:rPr lang="en-US" dirty="0" smtClean="0">
                <a:latin typeface="Times New Roman"/>
                <a:ea typeface="Times New Roman"/>
              </a:rPr>
              <a:t>Reasons Why It Will Benefit the Government</a:t>
            </a:r>
            <a:endParaRPr lang="en-US" dirty="0"/>
          </a:p>
        </p:txBody>
      </p:sp>
      <p:sp>
        <p:nvSpPr>
          <p:cNvPr id="6" name="Rectangle 5"/>
          <p:cNvSpPr>
            <a:spLocks noGrp="1"/>
          </p:cNvSpPr>
          <p:nvPr>
            <p:ph sz="quarter" idx="13"/>
          </p:nvPr>
        </p:nvSpPr>
        <p:spPr>
          <a:xfrm>
            <a:off x="152400" y="1504950"/>
            <a:ext cx="8991600" cy="3429000"/>
          </a:xfrm>
        </p:spPr>
        <p:txBody>
          <a:bodyPr>
            <a:noAutofit/>
          </a:bodyPr>
          <a:lstStyle/>
          <a:p>
            <a:pPr>
              <a:lnSpc>
                <a:spcPct val="120000"/>
              </a:lnSpc>
              <a:buFont typeface="Wingdings" pitchFamily="2" charset="2"/>
              <a:buChar char="q"/>
            </a:pPr>
            <a:r>
              <a:rPr lang="en-US" sz="2400" dirty="0" smtClean="0">
                <a:latin typeface="Times New Roman"/>
                <a:ea typeface="Times New Roman"/>
              </a:rPr>
              <a:t>To protect against terrorism- The government needs to monitor the internet in order to be informed about any plan to terrorize the country or any part of it.</a:t>
            </a:r>
          </a:p>
          <a:p>
            <a:pPr marL="319088" marR="0" indent="-319088">
              <a:lnSpc>
                <a:spcPct val="120000"/>
              </a:lnSpc>
              <a:spcBef>
                <a:spcPts val="0"/>
              </a:spcBef>
              <a:spcAft>
                <a:spcPts val="0"/>
              </a:spcAft>
            </a:pPr>
            <a:r>
              <a:rPr lang="en-GB" sz="2400" dirty="0" smtClean="0">
                <a:latin typeface="Times New Roman"/>
                <a:ea typeface="Times New Roman"/>
                <a:cs typeface="Times New Roman"/>
              </a:rPr>
              <a:t>To protect the young against immoral behaviour from external parties- The government needs to monitor online activities of its citizens, especially children and teenagers in order not to fall victims of immoral behaviour that are carried out via the internet such as the transfer of pornographic contents (</a:t>
            </a:r>
            <a:r>
              <a:rPr lang="en-GB" sz="2400" dirty="0">
                <a:latin typeface="Times New Roman"/>
                <a:ea typeface="Times New Roman"/>
                <a:cs typeface="Times New Roman"/>
              </a:rPr>
              <a:t>OpenNet Initiative 2009</a:t>
            </a:r>
            <a:r>
              <a:rPr lang="en-GB" sz="2400" dirty="0" smtClean="0">
                <a:latin typeface="Times New Roman"/>
                <a:ea typeface="Times New Roman"/>
                <a:cs typeface="Times New Roman"/>
              </a:rPr>
              <a:t>).</a:t>
            </a:r>
          </a:p>
        </p:txBody>
      </p:sp>
    </p:spTree>
    <p:extLst>
      <p:ext uri="{BB962C8B-B14F-4D97-AF65-F5344CB8AC3E}">
        <p14:creationId xmlns:p14="http://schemas.microsoft.com/office/powerpoint/2010/main" val="3445848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4098" y="-236562"/>
            <a:ext cx="9219304" cy="1471690"/>
          </a:xfrm>
        </p:spPr>
        <p:txBody>
          <a:bodyPr>
            <a:noAutofit/>
          </a:bodyPr>
          <a:lstStyle/>
          <a:p>
            <a:pPr marL="0" indent="0"/>
            <a:r>
              <a:rPr lang="en-US" dirty="0" smtClean="0">
                <a:latin typeface="Times New Roman"/>
                <a:ea typeface="Times New Roman"/>
              </a:rPr>
              <a:t>Reasons Why It Will Benefit the Government cont.</a:t>
            </a:r>
            <a:endParaRPr lang="en-US" dirty="0"/>
          </a:p>
        </p:txBody>
      </p:sp>
      <p:sp>
        <p:nvSpPr>
          <p:cNvPr id="6" name="Rectangle 5"/>
          <p:cNvSpPr>
            <a:spLocks noGrp="1"/>
          </p:cNvSpPr>
          <p:nvPr>
            <p:ph sz="quarter" idx="13"/>
          </p:nvPr>
        </p:nvSpPr>
        <p:spPr>
          <a:xfrm>
            <a:off x="152400" y="1504950"/>
            <a:ext cx="8991600" cy="3429000"/>
          </a:xfrm>
        </p:spPr>
        <p:txBody>
          <a:bodyPr>
            <a:normAutofit lnSpcReduction="10000"/>
          </a:bodyPr>
          <a:lstStyle/>
          <a:p>
            <a:pPr>
              <a:lnSpc>
                <a:spcPct val="120000"/>
              </a:lnSpc>
              <a:buFont typeface="Wingdings" pitchFamily="2" charset="2"/>
              <a:buChar char="q"/>
            </a:pPr>
            <a:r>
              <a:rPr lang="en-US" sz="2400" dirty="0" smtClean="0">
                <a:latin typeface="Times New Roman"/>
                <a:ea typeface="Times New Roman"/>
              </a:rPr>
              <a:t>To protect citizens against internet fraud- The government needs to monitor the activities of its citizens  in order to keep track of online transactions.</a:t>
            </a:r>
          </a:p>
          <a:p>
            <a:pPr marL="319088" marR="0" indent="-319088">
              <a:lnSpc>
                <a:spcPct val="120000"/>
              </a:lnSpc>
              <a:spcBef>
                <a:spcPts val="0"/>
              </a:spcBef>
              <a:spcAft>
                <a:spcPts val="0"/>
              </a:spcAft>
            </a:pPr>
            <a:r>
              <a:rPr lang="en-GB" sz="2400" dirty="0" smtClean="0">
                <a:latin typeface="Times New Roman"/>
                <a:ea typeface="Times New Roman"/>
                <a:cs typeface="Times New Roman"/>
              </a:rPr>
              <a:t>To protect citizens against sexual harassments- monitoring the online activities of its citizens, especially children and teenagers helps in checking sexual abuses that have been initiated via the internet.</a:t>
            </a:r>
          </a:p>
          <a:p>
            <a:pPr marL="319088" marR="0" indent="-319088">
              <a:lnSpc>
                <a:spcPct val="120000"/>
              </a:lnSpc>
              <a:spcBef>
                <a:spcPts val="0"/>
              </a:spcBef>
              <a:spcAft>
                <a:spcPts val="0"/>
              </a:spcAft>
            </a:pPr>
            <a:r>
              <a:rPr lang="en-GB" sz="2400" dirty="0" smtClean="0">
                <a:latin typeface="Times New Roman"/>
                <a:ea typeface="Times New Roman"/>
                <a:cs typeface="Times New Roman"/>
              </a:rPr>
              <a:t>It also helps to monitor the political affairs of the country such as mocking the countries rulers (Agencies, 2012).</a:t>
            </a:r>
          </a:p>
        </p:txBody>
      </p:sp>
    </p:spTree>
    <p:extLst>
      <p:ext uri="{BB962C8B-B14F-4D97-AF65-F5344CB8AC3E}">
        <p14:creationId xmlns:p14="http://schemas.microsoft.com/office/powerpoint/2010/main" val="39772512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4098" y="-236562"/>
            <a:ext cx="9219304" cy="1471690"/>
          </a:xfrm>
        </p:spPr>
        <p:txBody>
          <a:bodyPr>
            <a:noAutofit/>
          </a:bodyPr>
          <a:lstStyle/>
          <a:p>
            <a:pPr marL="0" indent="0"/>
            <a:r>
              <a:rPr lang="en-US" dirty="0" smtClean="0">
                <a:latin typeface="Times New Roman"/>
                <a:ea typeface="Times New Roman"/>
              </a:rPr>
              <a:t>Reasons Why It Will Benefit the Government cont.</a:t>
            </a:r>
            <a:endParaRPr lang="en-US" dirty="0"/>
          </a:p>
        </p:txBody>
      </p:sp>
      <p:sp>
        <p:nvSpPr>
          <p:cNvPr id="6" name="Rectangle 5"/>
          <p:cNvSpPr>
            <a:spLocks noGrp="1"/>
          </p:cNvSpPr>
          <p:nvPr>
            <p:ph sz="quarter" idx="13"/>
          </p:nvPr>
        </p:nvSpPr>
        <p:spPr>
          <a:xfrm>
            <a:off x="152400" y="1504950"/>
            <a:ext cx="8991600" cy="3429000"/>
          </a:xfrm>
        </p:spPr>
        <p:txBody>
          <a:bodyPr>
            <a:noAutofit/>
          </a:bodyPr>
          <a:lstStyle/>
          <a:p>
            <a:pPr marL="319088" marR="0" indent="-319088">
              <a:lnSpc>
                <a:spcPct val="120000"/>
              </a:lnSpc>
              <a:spcBef>
                <a:spcPts val="0"/>
              </a:spcBef>
              <a:spcAft>
                <a:spcPts val="0"/>
              </a:spcAft>
            </a:pPr>
            <a:r>
              <a:rPr lang="en-GB" sz="2400" dirty="0">
                <a:latin typeface="Times New Roman"/>
                <a:ea typeface="Times New Roman"/>
                <a:cs typeface="Times New Roman"/>
              </a:rPr>
              <a:t>For domestic surveillance- Monitoring the activities of the citizens of the UAE helps in predicting and preventing any future occurrence of crisis, strikes, protests, gang activities and other juvenile delinquencies (Jones, 2010).</a:t>
            </a:r>
          </a:p>
          <a:p>
            <a:pPr marL="319088" marR="0" indent="-319088">
              <a:lnSpc>
                <a:spcPct val="120000"/>
              </a:lnSpc>
              <a:spcBef>
                <a:spcPts val="0"/>
              </a:spcBef>
              <a:spcAft>
                <a:spcPts val="0"/>
              </a:spcAft>
            </a:pPr>
            <a:r>
              <a:rPr lang="en-GB" sz="2400" dirty="0" smtClean="0">
                <a:latin typeface="Times New Roman"/>
                <a:ea typeface="Times New Roman"/>
                <a:cs typeface="Times New Roman"/>
              </a:rPr>
              <a:t>Also, monitoring online activities of citizens helps the government of UAE to watch against the transmission of contents that are offensive to the religious belief of its citizens. This happens because any transfer of such content might result in religious instability.</a:t>
            </a:r>
            <a:endParaRPr lang="en-US" sz="2400" dirty="0">
              <a:latin typeface="Calibri"/>
              <a:ea typeface="Times New Roman"/>
              <a:cs typeface="Times New Roman"/>
            </a:endParaRPr>
          </a:p>
        </p:txBody>
      </p:sp>
    </p:spTree>
    <p:extLst>
      <p:ext uri="{BB962C8B-B14F-4D97-AF65-F5344CB8AC3E}">
        <p14:creationId xmlns:p14="http://schemas.microsoft.com/office/powerpoint/2010/main" val="14624490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type="body" sz="half" idx="2"/>
          </p:nvPr>
        </p:nvSpPr>
        <p:spPr>
          <a:xfrm>
            <a:off x="1524000" y="4171950"/>
            <a:ext cx="7620000" cy="971550"/>
          </a:xfrm>
        </p:spPr>
        <p:txBody>
          <a:bodyPr>
            <a:normAutofit/>
          </a:bodyPr>
          <a:lstStyle/>
          <a:p>
            <a:pPr algn="ctr">
              <a:lnSpc>
                <a:spcPct val="200000"/>
              </a:lnSpc>
              <a:spcBef>
                <a:spcPts val="0"/>
              </a:spcBef>
            </a:pPr>
            <a:r>
              <a:rPr lang="en-US" sz="2400" dirty="0">
                <a:latin typeface="Times New Roman"/>
                <a:ea typeface="Times New Roman"/>
                <a:cs typeface="Times New Roman"/>
              </a:rPr>
              <a:t>Figure </a:t>
            </a:r>
            <a:r>
              <a:rPr lang="en-US" sz="2400" dirty="0" smtClean="0">
                <a:latin typeface="Times New Roman"/>
                <a:ea typeface="Times New Roman"/>
                <a:cs typeface="Times New Roman"/>
              </a:rPr>
              <a:t>2: </a:t>
            </a:r>
            <a:r>
              <a:rPr lang="en-US" sz="2000" dirty="0" smtClean="0">
                <a:latin typeface="Times New Roman"/>
                <a:ea typeface="Times New Roman"/>
                <a:cs typeface="Times New Roman"/>
              </a:rPr>
              <a:t>Internet </a:t>
            </a:r>
            <a:r>
              <a:rPr lang="en-US" sz="2000" dirty="0">
                <a:latin typeface="Times New Roman"/>
                <a:ea typeface="Times New Roman"/>
                <a:cs typeface="Times New Roman"/>
              </a:rPr>
              <a:t>Monitoring Team</a:t>
            </a:r>
            <a:endParaRPr lang="en-US" sz="2000" dirty="0">
              <a:latin typeface="Calibri"/>
              <a:ea typeface="Times New Roman"/>
              <a:cs typeface="Times New Roman"/>
            </a:endParaRPr>
          </a:p>
          <a:p>
            <a:pPr algn="ctr">
              <a:lnSpc>
                <a:spcPct val="200000"/>
              </a:lnSpc>
              <a:spcBef>
                <a:spcPts val="0"/>
              </a:spcBef>
            </a:pPr>
            <a:endParaRPr lang="en-US" sz="2000" dirty="0">
              <a:effectLst/>
              <a:latin typeface="Calibri"/>
              <a:ea typeface="Times New Roman"/>
              <a:cs typeface="Times New Roman"/>
            </a:endParaRPr>
          </a:p>
        </p:txBody>
      </p:sp>
      <p:pic>
        <p:nvPicPr>
          <p:cNvPr id="9" name="Picture Placeholder 8"/>
          <p:cNvPicPr>
            <a:picLocks noGrp="1" noChangeAspect="1"/>
          </p:cNvPicPr>
          <p:nvPr>
            <p:ph type="pic" idx="1"/>
          </p:nvPr>
        </p:nvPicPr>
        <p:blipFill>
          <a:blip r:embed="rId3">
            <a:extLst>
              <a:ext uri="{28A0092B-C50C-407E-A947-70E740481C1C}">
                <a14:useLocalDpi xmlns:a14="http://schemas.microsoft.com/office/drawing/2010/main" val="0"/>
              </a:ext>
            </a:extLst>
          </a:blip>
          <a:srcRect t="14622" b="14622"/>
          <a:stretch>
            <a:fillRect/>
          </a:stretch>
        </p:blipFill>
        <p:spPr/>
      </p:pic>
    </p:spTree>
    <p:extLst>
      <p:ext uri="{BB962C8B-B14F-4D97-AF65-F5344CB8AC3E}">
        <p14:creationId xmlns:p14="http://schemas.microsoft.com/office/powerpoint/2010/main" val="2306864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4098" y="-236562"/>
            <a:ext cx="9467124" cy="1471690"/>
          </a:xfrm>
        </p:spPr>
        <p:txBody>
          <a:bodyPr>
            <a:noAutofit/>
          </a:bodyPr>
          <a:lstStyle/>
          <a:p>
            <a:pPr marL="0" indent="0"/>
            <a:r>
              <a:rPr lang="en-US" dirty="0" smtClean="0">
                <a:latin typeface="Times New Roman"/>
                <a:ea typeface="Times New Roman"/>
              </a:rPr>
              <a:t>The Technology Used to Monitor Citizens</a:t>
            </a:r>
            <a:endParaRPr lang="en-US" dirty="0"/>
          </a:p>
        </p:txBody>
      </p:sp>
      <p:sp>
        <p:nvSpPr>
          <p:cNvPr id="6" name="Rectangle 5"/>
          <p:cNvSpPr>
            <a:spLocks noGrp="1"/>
          </p:cNvSpPr>
          <p:nvPr>
            <p:ph sz="quarter" idx="13"/>
          </p:nvPr>
        </p:nvSpPr>
        <p:spPr>
          <a:xfrm>
            <a:off x="152400" y="1504950"/>
            <a:ext cx="8991600" cy="3429000"/>
          </a:xfrm>
        </p:spPr>
        <p:txBody>
          <a:bodyPr>
            <a:normAutofit fontScale="70000" lnSpcReduction="20000"/>
          </a:bodyPr>
          <a:lstStyle/>
          <a:p>
            <a:pPr>
              <a:lnSpc>
                <a:spcPct val="120000"/>
              </a:lnSpc>
              <a:buFont typeface="Wingdings" pitchFamily="2" charset="2"/>
              <a:buChar char="q"/>
            </a:pPr>
            <a:r>
              <a:rPr lang="en-GB" sz="3200" dirty="0" smtClean="0">
                <a:latin typeface="Times New Roman"/>
                <a:ea typeface="Times New Roman"/>
              </a:rPr>
              <a:t>Internet censorship technology is used for monitoring and filtering the activities of citizens by the OpenNet Initiative. Example is show in </a:t>
            </a:r>
            <a:r>
              <a:rPr lang="en-GB" sz="3200" dirty="0" smtClean="0">
                <a:latin typeface="Times New Roman"/>
                <a:ea typeface="Times New Roman"/>
                <a:cs typeface="Times New Roman"/>
              </a:rPr>
              <a:t>Figure 2</a:t>
            </a:r>
            <a:r>
              <a:rPr lang="en-GB" sz="3200" dirty="0">
                <a:latin typeface="Times New Roman"/>
                <a:ea typeface="Times New Roman"/>
                <a:cs typeface="Times New Roman"/>
              </a:rPr>
              <a:t>.</a:t>
            </a:r>
            <a:endParaRPr lang="en-US" sz="3200" dirty="0" smtClean="0">
              <a:latin typeface="Times New Roman"/>
              <a:ea typeface="Times New Roman"/>
            </a:endParaRPr>
          </a:p>
          <a:p>
            <a:pPr marL="319088" marR="0" indent="-319088">
              <a:lnSpc>
                <a:spcPct val="120000"/>
              </a:lnSpc>
              <a:spcBef>
                <a:spcPts val="0"/>
              </a:spcBef>
              <a:spcAft>
                <a:spcPts val="0"/>
              </a:spcAft>
            </a:pPr>
            <a:r>
              <a:rPr lang="en-GB" sz="3200" dirty="0" smtClean="0">
                <a:latin typeface="Times New Roman"/>
                <a:ea typeface="Times New Roman"/>
                <a:cs typeface="Times New Roman"/>
              </a:rPr>
              <a:t>This technology can be developed and enacted through different strategies such as technical blocking, search results removal, and induced self-censorship </a:t>
            </a:r>
            <a:r>
              <a:rPr lang="en-GB" sz="3200" dirty="0">
                <a:latin typeface="Times New Roman"/>
                <a:ea typeface="Times New Roman"/>
                <a:cs typeface="Times New Roman"/>
              </a:rPr>
              <a:t>(OpenNet Iniative, </a:t>
            </a:r>
            <a:r>
              <a:rPr lang="en-GB" sz="3200" dirty="0" err="1">
                <a:latin typeface="Times New Roman"/>
                <a:ea typeface="Times New Roman"/>
                <a:cs typeface="Times New Roman"/>
              </a:rPr>
              <a:t>n.d.</a:t>
            </a:r>
            <a:r>
              <a:rPr lang="en-GB" sz="3200" dirty="0">
                <a:latin typeface="Times New Roman"/>
                <a:ea typeface="Times New Roman"/>
                <a:cs typeface="Times New Roman"/>
              </a:rPr>
              <a:t>)</a:t>
            </a:r>
            <a:r>
              <a:rPr lang="en-GB" sz="3200" dirty="0" smtClean="0">
                <a:latin typeface="Times New Roman"/>
                <a:ea typeface="Times New Roman"/>
                <a:cs typeface="Times New Roman"/>
              </a:rPr>
              <a:t>.</a:t>
            </a:r>
          </a:p>
          <a:p>
            <a:pPr marL="319088" marR="0" indent="-319088">
              <a:lnSpc>
                <a:spcPct val="120000"/>
              </a:lnSpc>
              <a:spcBef>
                <a:spcPts val="0"/>
              </a:spcBef>
              <a:spcAft>
                <a:spcPts val="0"/>
              </a:spcAft>
            </a:pPr>
            <a:r>
              <a:rPr lang="en-GB" sz="3200" dirty="0" smtClean="0">
                <a:latin typeface="Times New Roman"/>
                <a:ea typeface="Times New Roman"/>
                <a:cs typeface="Times New Roman"/>
              </a:rPr>
              <a:t>Filtering can be done at any or all four nodes in the following networks: Internet backbone, internet service providers, institutions and on individual computers (OpenNet Iniative, </a:t>
            </a:r>
            <a:r>
              <a:rPr lang="en-GB" sz="3200" dirty="0" err="1" smtClean="0">
                <a:latin typeface="Times New Roman"/>
                <a:ea typeface="Times New Roman"/>
                <a:cs typeface="Times New Roman"/>
              </a:rPr>
              <a:t>n.d.</a:t>
            </a:r>
            <a:r>
              <a:rPr lang="en-GB" sz="3200" dirty="0" smtClean="0">
                <a:latin typeface="Times New Roman"/>
                <a:ea typeface="Times New Roman"/>
                <a:cs typeface="Times New Roman"/>
              </a:rPr>
              <a:t>).</a:t>
            </a:r>
            <a:endParaRPr lang="en-US" sz="2800" dirty="0">
              <a:latin typeface="Calibri"/>
              <a:ea typeface="Times New Roman"/>
              <a:cs typeface="Times New Roman"/>
            </a:endParaRPr>
          </a:p>
        </p:txBody>
      </p:sp>
    </p:spTree>
    <p:extLst>
      <p:ext uri="{BB962C8B-B14F-4D97-AF65-F5344CB8AC3E}">
        <p14:creationId xmlns:p14="http://schemas.microsoft.com/office/powerpoint/2010/main" val="5776407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idescreen Presentatio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WidescreenPresentation</Template>
  <TotalTime>0</TotalTime>
  <Words>882</Words>
  <Application>Microsoft Office PowerPoint</Application>
  <PresentationFormat>Экран (16:9)</PresentationFormat>
  <Paragraphs>51</Paragraphs>
  <Slides>11</Slides>
  <Notes>11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Arial</vt:lpstr>
      <vt:lpstr>Calibri</vt:lpstr>
      <vt:lpstr>Times New Roman</vt:lpstr>
      <vt:lpstr>Tw Cen MT</vt:lpstr>
      <vt:lpstr>Wingdings</vt:lpstr>
      <vt:lpstr>Wingdings 2</vt:lpstr>
      <vt:lpstr>Widescreen Presentation</vt:lpstr>
      <vt:lpstr>Why the government should monitor its citizens using technology</vt:lpstr>
      <vt:lpstr>Introduction</vt:lpstr>
      <vt:lpstr>A Brief Background </vt:lpstr>
      <vt:lpstr>Презентация PowerPoint</vt:lpstr>
      <vt:lpstr>Reasons Why It Will Benefit the Government</vt:lpstr>
      <vt:lpstr>Reasons Why It Will Benefit the Government cont.</vt:lpstr>
      <vt:lpstr>Reasons Why It Will Benefit the Government cont.</vt:lpstr>
      <vt:lpstr>Презентация PowerPoint</vt:lpstr>
      <vt:lpstr>The Technology Used to Monitor Citizens</vt:lpstr>
      <vt:lpstr>Conclusion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2013-10-15T19:38:08Z</dcterms:created>
  <dcterms:modified xsi:type="dcterms:W3CDTF">2018-04-17T08:24:29Z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